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B4B2EE0E-8AA9-4760-B77E-F44E1307B370}"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B4B2EE0E-8AA9-4760-B77E-F44E1307B370}"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B4B2EE0E-8AA9-4760-B77E-F44E1307B370}"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EB754E37-9B53-4602-87C6-33C9605EDED0}" type="datetimeFigureOut">
              <a:rPr lang="es-CO" smtClean="0"/>
              <a:pPr/>
              <a:t>13/07/2016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B4B2EE0E-8AA9-4760-B77E-F44E1307B370}"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B754E37-9B53-4602-87C6-33C9605EDED0}" type="datetimeFigureOut">
              <a:rPr lang="es-CO" smtClean="0"/>
              <a:pPr/>
              <a:t>13/07/2016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4B2EE0E-8AA9-4760-B77E-F44E1307B370}"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20688"/>
            <a:ext cx="8458200" cy="1222375"/>
          </a:xfrm>
        </p:spPr>
        <p:txBody>
          <a:bodyPr>
            <a:noAutofit/>
          </a:bodyPr>
          <a:lstStyle/>
          <a:p>
            <a:r>
              <a:rPr lang="es-CO" sz="4800" dirty="0" smtClean="0"/>
              <a:t>AGENDA JULIO </a:t>
            </a:r>
            <a:r>
              <a:rPr lang="es-CO" sz="4800" dirty="0" smtClean="0"/>
              <a:t>13</a:t>
            </a:r>
            <a:endParaRPr lang="es-CO" sz="4800" dirty="0"/>
          </a:p>
        </p:txBody>
      </p:sp>
      <p:sp>
        <p:nvSpPr>
          <p:cNvPr id="3" name="2 Subtítulo"/>
          <p:cNvSpPr>
            <a:spLocks noGrp="1"/>
          </p:cNvSpPr>
          <p:nvPr>
            <p:ph type="subTitle" idx="1"/>
          </p:nvPr>
        </p:nvSpPr>
        <p:spPr>
          <a:xfrm>
            <a:off x="539552" y="3933056"/>
            <a:ext cx="7920880" cy="914400"/>
          </a:xfrm>
        </p:spPr>
        <p:txBody>
          <a:bodyPr>
            <a:noAutofit/>
          </a:bodyPr>
          <a:lstStyle/>
          <a:p>
            <a:pPr marL="514350" indent="-514350">
              <a:buAutoNum type="arabicPeriod"/>
            </a:pPr>
            <a:r>
              <a:rPr lang="es-CO" sz="2800" dirty="0" smtClean="0"/>
              <a:t>Formatos de audio mas conocidos.</a:t>
            </a:r>
          </a:p>
          <a:p>
            <a:pPr marL="514350" indent="-514350">
              <a:buAutoNum type="arabicPeriod"/>
            </a:pPr>
            <a:r>
              <a:rPr lang="es-CO" sz="2800" dirty="0" smtClean="0"/>
              <a:t>Ejemplos de uso del audio.</a:t>
            </a:r>
          </a:p>
          <a:p>
            <a:pPr marL="514350" indent="-514350">
              <a:buAutoNum type="arabicPeriod"/>
            </a:pPr>
            <a:r>
              <a:rPr lang="es-CO" sz="2800" dirty="0" err="1" smtClean="0"/>
              <a:t>Audacity</a:t>
            </a:r>
            <a:endParaRPr lang="es-CO" sz="2800" dirty="0" smtClean="0"/>
          </a:p>
          <a:p>
            <a:pPr marL="514350" indent="-514350">
              <a:buAutoNum type="arabicPeriod"/>
            </a:pPr>
            <a:r>
              <a:rPr lang="es-CO" sz="2800" dirty="0"/>
              <a:t>¿Qué es edición de audio y montaje sonoro?</a:t>
            </a:r>
            <a:endParaRPr lang="es-CO" sz="2800" dirty="0" smtClean="0"/>
          </a:p>
        </p:txBody>
      </p:sp>
    </p:spTree>
    <p:extLst>
      <p:ext uri="{BB962C8B-B14F-4D97-AF65-F5344CB8AC3E}">
        <p14:creationId xmlns:p14="http://schemas.microsoft.com/office/powerpoint/2010/main" val="936115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686800" cy="838200"/>
          </a:xfrm>
        </p:spPr>
        <p:txBody>
          <a:bodyPr>
            <a:normAutofit fontScale="90000"/>
          </a:bodyPr>
          <a:lstStyle/>
          <a:p>
            <a:pPr lvl="0"/>
            <a:r>
              <a:rPr lang="es-CO" b="1" dirty="0">
                <a:effectLst/>
              </a:rPr>
              <a:t>Algunas sugerencias para la escritura del </a:t>
            </a:r>
            <a:r>
              <a:rPr lang="es-CO" b="1" dirty="0" err="1">
                <a:effectLst/>
              </a:rPr>
              <a:t>guión</a:t>
            </a:r>
            <a:endParaRPr lang="es-CO" b="1" dirty="0">
              <a:effectLst/>
            </a:endParaRPr>
          </a:p>
        </p:txBody>
      </p:sp>
      <p:sp>
        <p:nvSpPr>
          <p:cNvPr id="3" name="2 Marcador de contenido"/>
          <p:cNvSpPr>
            <a:spLocks noGrp="1"/>
          </p:cNvSpPr>
          <p:nvPr>
            <p:ph idx="1"/>
          </p:nvPr>
        </p:nvSpPr>
        <p:spPr>
          <a:xfrm>
            <a:off x="304800" y="1412776"/>
            <a:ext cx="8686800" cy="4525963"/>
          </a:xfrm>
        </p:spPr>
        <p:txBody>
          <a:bodyPr>
            <a:noAutofit/>
          </a:bodyPr>
          <a:lstStyle/>
          <a:p>
            <a:r>
              <a:rPr lang="es-CO" sz="2100" dirty="0"/>
              <a:t>Tratar siempre de innovar, evitar inclinarse por la primera idea que llegue a la cabeza.</a:t>
            </a:r>
          </a:p>
          <a:p>
            <a:r>
              <a:rPr lang="es-CO" sz="2100" dirty="0"/>
              <a:t>Crear un lenguaje ameno y cercano al oyente, que éste realmente sienta que hay una diferencia en relación a los textos que habitualmente aborda y se encuentre con una alternativa de aprendizaje bien desarrollada.</a:t>
            </a:r>
          </a:p>
          <a:p>
            <a:r>
              <a:rPr lang="es-CO" sz="2100" dirty="0"/>
              <a:t>Crear referencias mentales en el oyente no sólo a partir de las palabras, sino también de la música y los efectos sonoros utilizados.</a:t>
            </a:r>
          </a:p>
          <a:p>
            <a:r>
              <a:rPr lang="es-CO" sz="2100" dirty="0"/>
              <a:t>Evitar, en la medida de lo posible, el uso de palabras complejas. En el caso que se requiera hablar en términos técnicos, es importante considerar que la vocalización sea la adecuada, empleando correctamente las pausas e incluso haciendo énfasis en aquellas palabras de escasa o nula referencia para el oyente.</a:t>
            </a:r>
          </a:p>
          <a:p>
            <a:r>
              <a:rPr lang="es-CO" sz="2100" dirty="0"/>
              <a:t>Evitar el uso de pronombres. En los trabajos sonoros es preferible no distanciarnos de los nombres propios, dado que puede generar cierta confusión en el oyente</a:t>
            </a:r>
            <a:r>
              <a:rPr lang="es-CO" sz="2100" dirty="0" smtClean="0"/>
              <a:t>.</a:t>
            </a:r>
            <a:endParaRPr lang="es-CO" sz="2100" dirty="0"/>
          </a:p>
        </p:txBody>
      </p:sp>
    </p:spTree>
    <p:extLst>
      <p:ext uri="{BB962C8B-B14F-4D97-AF65-F5344CB8AC3E}">
        <p14:creationId xmlns:p14="http://schemas.microsoft.com/office/powerpoint/2010/main" val="3095346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268760"/>
            <a:ext cx="8686800" cy="4525963"/>
          </a:xfrm>
        </p:spPr>
        <p:txBody>
          <a:bodyPr>
            <a:noAutofit/>
          </a:bodyPr>
          <a:lstStyle/>
          <a:p>
            <a:r>
              <a:rPr lang="es-CO" sz="2100" dirty="0" smtClean="0"/>
              <a:t>Dar </a:t>
            </a:r>
            <a:r>
              <a:rPr lang="es-CO" sz="2100" dirty="0"/>
              <a:t>preferencia a las formas simples del indicativo. Por ejemplo, en vez de decir “el estudiante ha respondido”, es preferible decir “el estudiante respondió”.</a:t>
            </a:r>
          </a:p>
          <a:p>
            <a:r>
              <a:rPr lang="es-CO" sz="2100" dirty="0"/>
              <a:t>Usar frases cortas, con muchos puntos. El uso de párrafos muy extensos o con muchas comas, generalmente le dificulta al oyente comprender la idea que se pretende desarrollar.</a:t>
            </a:r>
          </a:p>
          <a:p>
            <a:r>
              <a:rPr lang="es-CO" sz="2100" dirty="0"/>
              <a:t>Realizar lecturas en voz alta de los contenidos desarrollados, para ver si hay frases que le restan fluidez o se alejan del modo como se habla normalmente. Los diálogos y textos siempre deben parecer dichos. Es muy importante además tener en cuenta que las frases que se utilicen estén acordes con el lenguaje del grupo o público al que van dirigidas.</a:t>
            </a:r>
          </a:p>
          <a:p>
            <a:r>
              <a:rPr lang="es-CO" sz="2100" dirty="0"/>
              <a:t>Recordar permanentemente que un buen </a:t>
            </a:r>
            <a:r>
              <a:rPr lang="es-CO" sz="2100" dirty="0" err="1"/>
              <a:t>guión</a:t>
            </a:r>
            <a:r>
              <a:rPr lang="es-CO" sz="2100" dirty="0"/>
              <a:t> depende de la capacidad que cada uno tiene de exigirse y autocriticarse, sólo así será posible realizar buenos trabajos sonoros que logren la aprobación de nuestro público objetivo.</a:t>
            </a:r>
          </a:p>
        </p:txBody>
      </p:sp>
    </p:spTree>
    <p:extLst>
      <p:ext uri="{BB962C8B-B14F-4D97-AF65-F5344CB8AC3E}">
        <p14:creationId xmlns:p14="http://schemas.microsoft.com/office/powerpoint/2010/main" val="3670726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686800" cy="838200"/>
          </a:xfrm>
        </p:spPr>
        <p:txBody>
          <a:bodyPr>
            <a:normAutofit fontScale="90000"/>
          </a:bodyPr>
          <a:lstStyle/>
          <a:p>
            <a:pPr lvl="0"/>
            <a:r>
              <a:rPr lang="es-CO" b="1" dirty="0">
                <a:effectLst/>
              </a:rPr>
              <a:t>Algunas normas técnicas para considerar en la escritura del </a:t>
            </a:r>
            <a:r>
              <a:rPr lang="es-CO" b="1" dirty="0" err="1" smtClean="0">
                <a:effectLst/>
              </a:rPr>
              <a:t>guión</a:t>
            </a:r>
            <a:endParaRPr lang="es-CO" b="1" dirty="0">
              <a:effectLst/>
            </a:endParaRPr>
          </a:p>
        </p:txBody>
      </p:sp>
      <p:sp>
        <p:nvSpPr>
          <p:cNvPr id="3" name="2 Marcador de contenido"/>
          <p:cNvSpPr>
            <a:spLocks noGrp="1"/>
          </p:cNvSpPr>
          <p:nvPr>
            <p:ph idx="1"/>
          </p:nvPr>
        </p:nvSpPr>
        <p:spPr>
          <a:xfrm>
            <a:off x="304800" y="1412776"/>
            <a:ext cx="8686800" cy="4525963"/>
          </a:xfrm>
        </p:spPr>
        <p:txBody>
          <a:bodyPr>
            <a:noAutofit/>
          </a:bodyPr>
          <a:lstStyle/>
          <a:p>
            <a:pPr lvl="1"/>
            <a:r>
              <a:rPr lang="es-CO" dirty="0"/>
              <a:t>Escriba por un solo lado de la hoja, puesto que durante el momento de la grabación se evitaran incomodidades para ver el contenido del reverso de cada hoja o mantener el hilo conductor de las narraciones e intervenciones, así como el estar deteniendo la grabación.</a:t>
            </a:r>
            <a:endParaRPr lang="es-CO" sz="4400" dirty="0"/>
          </a:p>
          <a:p>
            <a:pPr lvl="1"/>
            <a:r>
              <a:rPr lang="es-CO" dirty="0"/>
              <a:t>En el extremo superior derecho escriba el título, el nombre del programa o el tema a trabajar.</a:t>
            </a:r>
            <a:endParaRPr lang="es-CO" sz="4400" dirty="0"/>
          </a:p>
          <a:p>
            <a:pPr lvl="1"/>
            <a:r>
              <a:rPr lang="es-CO" dirty="0"/>
              <a:t>Escriba a doble espacio para posibilitar acotaciones posteriores</a:t>
            </a:r>
            <a:r>
              <a:rPr lang="es-CO" dirty="0" smtClean="0"/>
              <a:t>.</a:t>
            </a:r>
            <a:endParaRPr lang="es-CO" sz="4400" dirty="0"/>
          </a:p>
        </p:txBody>
      </p:sp>
    </p:spTree>
    <p:extLst>
      <p:ext uri="{BB962C8B-B14F-4D97-AF65-F5344CB8AC3E}">
        <p14:creationId xmlns:p14="http://schemas.microsoft.com/office/powerpoint/2010/main" val="865857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9437" y="620688"/>
            <a:ext cx="8686800" cy="4525963"/>
          </a:xfrm>
        </p:spPr>
        <p:txBody>
          <a:bodyPr>
            <a:noAutofit/>
          </a:bodyPr>
          <a:lstStyle/>
          <a:p>
            <a:pPr lvl="1"/>
            <a:r>
              <a:rPr lang="es-CO" sz="3200" dirty="0" smtClean="0"/>
              <a:t>En </a:t>
            </a:r>
            <a:r>
              <a:rPr lang="es-CO" sz="3200" dirty="0"/>
              <a:t>algunos casos es necesario numerar los renglones, lo cual ahorra tiempo cuando se debe repetir una escena o parlamento.</a:t>
            </a:r>
            <a:endParaRPr lang="es-CO" sz="4800" dirty="0"/>
          </a:p>
          <a:p>
            <a:pPr lvl="1"/>
            <a:r>
              <a:rPr lang="es-CO" sz="3200" dirty="0"/>
              <a:t>Si hay personajes, los nombres de éstos siempre deben ir escritos a la izquierda y en mayúsculas.</a:t>
            </a:r>
            <a:endParaRPr lang="es-CO" sz="4800" dirty="0"/>
          </a:p>
          <a:p>
            <a:pPr lvl="1"/>
            <a:r>
              <a:rPr lang="es-CO" sz="3200" dirty="0"/>
              <a:t>Las intenciones dramáticas o cualquier otra indicación para los personajes que intervienen en la grabación (llámese actor, entrevistado, locutor, entre otros), se escriben siempre dentro del texto, en mayúsculas y entre paréntesis.</a:t>
            </a:r>
            <a:endParaRPr lang="es-CO" sz="4800" dirty="0"/>
          </a:p>
        </p:txBody>
      </p:sp>
    </p:spTree>
    <p:extLst>
      <p:ext uri="{BB962C8B-B14F-4D97-AF65-F5344CB8AC3E}">
        <p14:creationId xmlns:p14="http://schemas.microsoft.com/office/powerpoint/2010/main" val="1039453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3493" y="703237"/>
            <a:ext cx="8142963" cy="4525963"/>
          </a:xfrm>
        </p:spPr>
        <p:txBody>
          <a:bodyPr>
            <a:noAutofit/>
          </a:bodyPr>
          <a:lstStyle/>
          <a:p>
            <a:pPr marL="0" indent="0">
              <a:buNone/>
            </a:pPr>
            <a:r>
              <a:rPr lang="es-CO" sz="2400" b="1" i="1" dirty="0"/>
              <a:t>Ejemplo</a:t>
            </a:r>
          </a:p>
          <a:p>
            <a:pPr marL="0" indent="0">
              <a:buNone/>
            </a:pPr>
            <a:r>
              <a:rPr lang="es-CO" sz="2400" b="1" dirty="0"/>
              <a:t>Ana:</a:t>
            </a:r>
          </a:p>
          <a:p>
            <a:pPr marL="0" indent="0">
              <a:buNone/>
            </a:pPr>
            <a:r>
              <a:rPr lang="es-CO" sz="2400" i="1" dirty="0"/>
              <a:t>Si tienes que hacerlo pues adelante, yo no soy nadie para detenerte! (CON DESPRECIO) Tampoco es que pueda decir que me importe mucho lo que decidas hacer o no.</a:t>
            </a:r>
            <a:endParaRPr lang="es-CO" sz="2400" dirty="0"/>
          </a:p>
          <a:p>
            <a:pPr marL="0" indent="0">
              <a:buNone/>
            </a:pPr>
            <a:r>
              <a:rPr lang="es-CO" sz="2400" dirty="0"/>
              <a:t>Las órdenes a CONTROL van escritas completamente en mayúsculas y subrayadas de lado a lado. Éstas van dirigidas a los operadores técnicos cuando trabajamos en cabina o simplemente sirven de referencia para saber qué hacemos durante la edición o qué efecto sonoro se utilizará entre las diferentes intervenciones de los personajes. En algunos casos será de ayuda indicar entre paréntesis el nombre del archivo sonoro, tal y como se tiene guardado en la unidad de almacenamiento.</a:t>
            </a:r>
          </a:p>
        </p:txBody>
      </p:sp>
    </p:spTree>
    <p:extLst>
      <p:ext uri="{BB962C8B-B14F-4D97-AF65-F5344CB8AC3E}">
        <p14:creationId xmlns:p14="http://schemas.microsoft.com/office/powerpoint/2010/main" val="39535248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3493" y="703237"/>
            <a:ext cx="8142963" cy="4525963"/>
          </a:xfrm>
        </p:spPr>
        <p:txBody>
          <a:bodyPr>
            <a:noAutofit/>
          </a:bodyPr>
          <a:lstStyle/>
          <a:p>
            <a:pPr marL="0" indent="0">
              <a:buNone/>
            </a:pPr>
            <a:r>
              <a:rPr lang="es-CO" sz="2800" b="1" i="1" dirty="0"/>
              <a:t>Ejemplo</a:t>
            </a:r>
          </a:p>
          <a:p>
            <a:pPr marL="0" indent="0">
              <a:buNone/>
            </a:pPr>
            <a:r>
              <a:rPr lang="es-CO" sz="2800" b="1" dirty="0"/>
              <a:t>Control: Entra cortina (Instrumental_06). Sostiene 5 segundos y pasa a fondo en </a:t>
            </a:r>
            <a:r>
              <a:rPr lang="es-CO" sz="2800" b="1" dirty="0" err="1"/>
              <a:t>fade</a:t>
            </a:r>
            <a:r>
              <a:rPr lang="es-CO" sz="2800" b="1" dirty="0"/>
              <a:t> </a:t>
            </a:r>
            <a:r>
              <a:rPr lang="es-CO" sz="2800" b="1" dirty="0" err="1"/>
              <a:t>out</a:t>
            </a:r>
            <a:r>
              <a:rPr lang="es-CO" sz="2800" b="1" dirty="0"/>
              <a:t>. Entra el locutor.</a:t>
            </a:r>
          </a:p>
          <a:p>
            <a:pPr marL="0" indent="0">
              <a:buNone/>
            </a:pPr>
            <a:r>
              <a:rPr lang="es-CO" sz="2800" dirty="0"/>
              <a:t>Cuando se mencionan planos de fondo o acompañamiento se hace referencia al tema musical que permanecerá durante las intervenciones de los personajes, lógicamente a un volumen que no compita con las intervenciones, sino que amenice las mismas.</a:t>
            </a:r>
          </a:p>
        </p:txBody>
      </p:sp>
    </p:spTree>
    <p:extLst>
      <p:ext uri="{BB962C8B-B14F-4D97-AF65-F5344CB8AC3E}">
        <p14:creationId xmlns:p14="http://schemas.microsoft.com/office/powerpoint/2010/main" val="3745372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3493" y="703237"/>
            <a:ext cx="8142963" cy="4525963"/>
          </a:xfrm>
        </p:spPr>
        <p:txBody>
          <a:bodyPr>
            <a:noAutofit/>
          </a:bodyPr>
          <a:lstStyle/>
          <a:p>
            <a:r>
              <a:rPr lang="es-CO" sz="2800" b="1" i="1" dirty="0"/>
              <a:t>Ejemplo</a:t>
            </a:r>
          </a:p>
          <a:p>
            <a:r>
              <a:rPr lang="es-CO" sz="2800" b="1" dirty="0"/>
              <a:t>Control: Entra cortina (CD #3 tema #5). Sostiene 5 segundos y pasa a fondo en </a:t>
            </a:r>
            <a:r>
              <a:rPr lang="es-CO" sz="2800" b="1" dirty="0" err="1"/>
              <a:t>fade</a:t>
            </a:r>
            <a:r>
              <a:rPr lang="es-CO" sz="2800" b="1" dirty="0"/>
              <a:t> </a:t>
            </a:r>
            <a:r>
              <a:rPr lang="es-CO" sz="2800" b="1" dirty="0" err="1"/>
              <a:t>out</a:t>
            </a:r>
            <a:r>
              <a:rPr lang="es-CO" sz="2800" b="1" dirty="0"/>
              <a:t>. Entra el locutor.</a:t>
            </a:r>
          </a:p>
          <a:p>
            <a:r>
              <a:rPr lang="es-CO" sz="2800" dirty="0"/>
              <a:t/>
            </a:r>
            <a:br>
              <a:rPr lang="es-CO" sz="2800" dirty="0"/>
            </a:br>
            <a:endParaRPr lang="es-CO" sz="2800" dirty="0"/>
          </a:p>
        </p:txBody>
      </p:sp>
    </p:spTree>
    <p:extLst>
      <p:ext uri="{BB962C8B-B14F-4D97-AF65-F5344CB8AC3E}">
        <p14:creationId xmlns:p14="http://schemas.microsoft.com/office/powerpoint/2010/main" val="2163336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686800" cy="838200"/>
          </a:xfrm>
        </p:spPr>
        <p:txBody>
          <a:bodyPr>
            <a:normAutofit fontScale="90000"/>
          </a:bodyPr>
          <a:lstStyle/>
          <a:p>
            <a:r>
              <a:rPr lang="es-CO" b="1" dirty="0">
                <a:effectLst/>
              </a:rPr>
              <a:t>Algunos términos técnicos para el uso del control</a:t>
            </a:r>
          </a:p>
        </p:txBody>
      </p:sp>
      <p:graphicFrame>
        <p:nvGraphicFramePr>
          <p:cNvPr id="4" name="3 Tabla"/>
          <p:cNvGraphicFramePr>
            <a:graphicFrameLocks noGrp="1"/>
          </p:cNvGraphicFramePr>
          <p:nvPr>
            <p:extLst>
              <p:ext uri="{D42A27DB-BD31-4B8C-83A1-F6EECF244321}">
                <p14:modId xmlns:p14="http://schemas.microsoft.com/office/powerpoint/2010/main" val="161706512"/>
              </p:ext>
            </p:extLst>
          </p:nvPr>
        </p:nvGraphicFramePr>
        <p:xfrm>
          <a:off x="683568" y="1340768"/>
          <a:ext cx="7848872" cy="5040563"/>
        </p:xfrm>
        <a:graphic>
          <a:graphicData uri="http://schemas.openxmlformats.org/drawingml/2006/table">
            <a:tbl>
              <a:tblPr/>
              <a:tblGrid>
                <a:gridCol w="1944216"/>
                <a:gridCol w="5904656"/>
              </a:tblGrid>
              <a:tr h="270697">
                <a:tc>
                  <a:txBody>
                    <a:bodyPr/>
                    <a:lstStyle/>
                    <a:p>
                      <a:r>
                        <a:rPr lang="es-CO" sz="1300" b="1" i="0" dirty="0">
                          <a:solidFill>
                            <a:srgbClr val="333333"/>
                          </a:solidFill>
                          <a:effectLst/>
                        </a:rPr>
                        <a:t>Sintonía</a:t>
                      </a:r>
                      <a:endParaRPr lang="es-CO" sz="1300" dirty="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dirty="0">
                          <a:solidFill>
                            <a:srgbClr val="333333"/>
                          </a:solidFill>
                          <a:effectLst/>
                        </a:rPr>
                        <a:t>Música que identifica al </a:t>
                      </a:r>
                      <a:r>
                        <a:rPr lang="es-CO" sz="1300" dirty="0" smtClean="0">
                          <a:solidFill>
                            <a:srgbClr val="333333"/>
                          </a:solidFill>
                          <a:effectLst/>
                        </a:rPr>
                        <a:t>programa</a:t>
                      </a:r>
                      <a:endParaRPr lang="es-CO" sz="1300" dirty="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718747">
                <a:tc>
                  <a:txBody>
                    <a:bodyPr/>
                    <a:lstStyle/>
                    <a:p>
                      <a:r>
                        <a:rPr lang="es-CO" sz="1300" b="1" i="0" dirty="0">
                          <a:solidFill>
                            <a:srgbClr val="333333"/>
                          </a:solidFill>
                          <a:effectLst/>
                        </a:rPr>
                        <a:t>Sintonía de entrada</a:t>
                      </a:r>
                      <a:endParaRPr lang="es-CO" sz="1300" dirty="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Sintonía que abre el programa (posee una estructura melódica similar a la sintonía del pgr)</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Sintonía de salida</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Sintonía que cierra el programa</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Música a PP</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La música pasa a primer plano</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Música de F</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La música pasa al fondo</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Música desvanece</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La música va disminuyendo de intensidad</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494722">
                <a:tc>
                  <a:txBody>
                    <a:bodyPr/>
                    <a:lstStyle/>
                    <a:p>
                      <a:r>
                        <a:rPr lang="es-CO" sz="1300" b="1" i="0">
                          <a:solidFill>
                            <a:srgbClr val="333333"/>
                          </a:solidFill>
                          <a:effectLst/>
                        </a:rPr>
                        <a:t>Música cesa</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La música deja de sonar y no vuelve a aparecer</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Música resuelve</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Se deja terminar la pieza musical</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494722">
                <a:tc>
                  <a:txBody>
                    <a:bodyPr/>
                    <a:lstStyle/>
                    <a:p>
                      <a:r>
                        <a:rPr lang="es-CO" sz="1300" b="1" i="0">
                          <a:solidFill>
                            <a:srgbClr val="333333"/>
                          </a:solidFill>
                          <a:effectLst/>
                        </a:rPr>
                        <a:t>Funde (Encadenado)</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Comienza a sonar un segundo tema musical hasta que ya no se escucha el anterior</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942771">
                <a:tc>
                  <a:txBody>
                    <a:bodyPr/>
                    <a:lstStyle/>
                    <a:p>
                      <a:r>
                        <a:rPr lang="es-CO" sz="1300" b="1" i="0">
                          <a:solidFill>
                            <a:srgbClr val="333333"/>
                          </a:solidFill>
                          <a:effectLst/>
                        </a:rPr>
                        <a:t>Ráfaga</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Estructura melódica que suena durante muy poco tiempo, que sirve para separar bloques de contenidos (en general, similar a la sintonía del pgr.)</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494722">
                <a:tc>
                  <a:txBody>
                    <a:bodyPr/>
                    <a:lstStyle/>
                    <a:p>
                      <a:r>
                        <a:rPr lang="es-CO" sz="1300" b="1" i="0">
                          <a:solidFill>
                            <a:srgbClr val="333333"/>
                          </a:solidFill>
                          <a:effectLst/>
                        </a:rPr>
                        <a:t>Insertar</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a:solidFill>
                            <a:srgbClr val="333333"/>
                          </a:solidFill>
                          <a:effectLst/>
                        </a:rPr>
                        <a:t>Indica el momento en el que se introduce un tema musical o sonido</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r h="270697">
                <a:tc>
                  <a:txBody>
                    <a:bodyPr/>
                    <a:lstStyle/>
                    <a:p>
                      <a:r>
                        <a:rPr lang="es-CO" sz="1300" b="1" i="0">
                          <a:solidFill>
                            <a:srgbClr val="333333"/>
                          </a:solidFill>
                          <a:effectLst/>
                        </a:rPr>
                        <a:t>Pausa</a:t>
                      </a:r>
                      <a:endParaRPr lang="es-CO" sz="1300">
                        <a:solidFill>
                          <a:srgbClr val="333333"/>
                        </a:solidFill>
                        <a:effectLst/>
                      </a:endParaRP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c>
                  <a:txBody>
                    <a:bodyPr/>
                    <a:lstStyle/>
                    <a:p>
                      <a:r>
                        <a:rPr lang="es-CO" sz="1300" dirty="0">
                          <a:solidFill>
                            <a:srgbClr val="333333"/>
                          </a:solidFill>
                          <a:effectLst/>
                        </a:rPr>
                        <a:t>Silencio</a:t>
                      </a:r>
                    </a:p>
                  </a:txBody>
                  <a:tcPr marL="20954" marR="20954" marT="20954" marB="20954"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BE3EC"/>
                    </a:solidFill>
                  </a:tcPr>
                </a:tc>
              </a:tr>
            </a:tbl>
          </a:graphicData>
        </a:graphic>
      </p:graphicFrame>
    </p:spTree>
    <p:extLst>
      <p:ext uri="{BB962C8B-B14F-4D97-AF65-F5344CB8AC3E}">
        <p14:creationId xmlns:p14="http://schemas.microsoft.com/office/powerpoint/2010/main" val="3911929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8529151" cy="4176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989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El papel del </a:t>
            </a:r>
            <a:r>
              <a:rPr lang="es-CO" dirty="0" err="1"/>
              <a:t>guión</a:t>
            </a:r>
            <a:r>
              <a:rPr lang="es-CO" dirty="0"/>
              <a:t> en un proyecto sonoro</a:t>
            </a:r>
          </a:p>
        </p:txBody>
      </p:sp>
      <p:sp>
        <p:nvSpPr>
          <p:cNvPr id="3" name="2 Marcador de contenido"/>
          <p:cNvSpPr>
            <a:spLocks noGrp="1"/>
          </p:cNvSpPr>
          <p:nvPr>
            <p:ph idx="1"/>
          </p:nvPr>
        </p:nvSpPr>
        <p:spPr/>
        <p:txBody>
          <a:bodyPr>
            <a:normAutofit fontScale="55000" lnSpcReduction="20000"/>
          </a:bodyPr>
          <a:lstStyle/>
          <a:p>
            <a:pPr marL="0" lvl="0" indent="0">
              <a:buNone/>
            </a:pPr>
            <a:r>
              <a:rPr lang="es-CO" sz="4000" b="1" dirty="0"/>
              <a:t>¿Qué es y qué busca un </a:t>
            </a:r>
            <a:r>
              <a:rPr lang="es-CO" sz="4000" b="1" dirty="0" err="1"/>
              <a:t>guión</a:t>
            </a:r>
            <a:r>
              <a:rPr lang="es-CO" sz="4000" b="1" dirty="0"/>
              <a:t> de </a:t>
            </a:r>
            <a:r>
              <a:rPr lang="es-CO" sz="4000" b="1" dirty="0" smtClean="0"/>
              <a:t>un proyecto sonoro?</a:t>
            </a:r>
          </a:p>
          <a:p>
            <a:pPr marL="0" indent="0">
              <a:buNone/>
            </a:pPr>
            <a:endParaRPr lang="es-CO" dirty="0" smtClean="0"/>
          </a:p>
          <a:p>
            <a:pPr marL="0" indent="0">
              <a:buNone/>
            </a:pPr>
            <a:r>
              <a:rPr lang="es-CO" sz="4400" dirty="0" smtClean="0"/>
              <a:t>Puede </a:t>
            </a:r>
            <a:r>
              <a:rPr lang="es-CO" sz="4400" dirty="0"/>
              <a:t>decirse que el </a:t>
            </a:r>
            <a:r>
              <a:rPr lang="es-CO" sz="4400" dirty="0" err="1"/>
              <a:t>guión</a:t>
            </a:r>
            <a:r>
              <a:rPr lang="es-CO" sz="4400" dirty="0"/>
              <a:t> es la herramienta que permite planificar cualquier trabajo sonoro o radiofónico y, especialmente, prever todo el material que es necesario para su producción. Por lo tanto, en el </a:t>
            </a:r>
            <a:r>
              <a:rPr lang="es-CO" sz="4400" dirty="0" err="1"/>
              <a:t>guión</a:t>
            </a:r>
            <a:r>
              <a:rPr lang="es-CO" sz="4400" dirty="0"/>
              <a:t> se especifican detalladamente, todos los pasos a seguir; lógicamente su exhaustividad dependerá del tipo de programa o trabajo sonoro a realizar. Por otra parte, el </a:t>
            </a:r>
            <a:r>
              <a:rPr lang="es-CO" sz="4400" dirty="0" err="1"/>
              <a:t>guión</a:t>
            </a:r>
            <a:r>
              <a:rPr lang="es-CO" sz="4400" dirty="0"/>
              <a:t> se constituye en la pieza clave para que tanto locutores (o personajes a intervenir, llámense conferencistas, entrevistados, entre otros) como los operadores técnicos de sonido (la persona encargada de editar o de montar el trabajo final, con cada pieza sonora), comprendan cuáles son los elementos que configuran el trabajo a realizar en cada momento y qué papel específico deben cumplir en su realización.</a:t>
            </a:r>
          </a:p>
          <a:p>
            <a:pPr marL="0" lvl="0" indent="0">
              <a:buNone/>
            </a:pPr>
            <a:endParaRPr lang="es-CO" b="1" dirty="0"/>
          </a:p>
          <a:p>
            <a:pPr marL="0" indent="0">
              <a:buNone/>
            </a:pPr>
            <a:endParaRPr lang="es-CO" dirty="0" smtClean="0"/>
          </a:p>
          <a:p>
            <a:pPr marL="0" indent="0">
              <a:buNone/>
            </a:pPr>
            <a:endParaRPr lang="es-CO" dirty="0"/>
          </a:p>
        </p:txBody>
      </p:sp>
    </p:spTree>
    <p:extLst>
      <p:ext uri="{BB962C8B-B14F-4D97-AF65-F5344CB8AC3E}">
        <p14:creationId xmlns:p14="http://schemas.microsoft.com/office/powerpoint/2010/main" val="3546597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24744"/>
            <a:ext cx="8686800" cy="4525963"/>
          </a:xfrm>
        </p:spPr>
        <p:txBody>
          <a:bodyPr>
            <a:noAutofit/>
          </a:bodyPr>
          <a:lstStyle/>
          <a:p>
            <a:r>
              <a:rPr lang="es-CO" sz="2400" dirty="0"/>
              <a:t>Puede decirse que el </a:t>
            </a:r>
            <a:r>
              <a:rPr lang="es-CO" sz="2400" dirty="0" err="1"/>
              <a:t>guión</a:t>
            </a:r>
            <a:r>
              <a:rPr lang="es-CO" sz="2400" dirty="0"/>
              <a:t> es la herramienta que permite planificar cualquier trabajo sonoro o radiofónico y, especialmente, prever todo el material que es necesario para su producción. Por lo tanto, en el </a:t>
            </a:r>
            <a:r>
              <a:rPr lang="es-CO" sz="2400" dirty="0" err="1"/>
              <a:t>guión</a:t>
            </a:r>
            <a:r>
              <a:rPr lang="es-CO" sz="2400" dirty="0"/>
              <a:t> se especifican detalladamente, todos los pasos a seguir; lógicamente su exhaustividad dependerá del tipo de programa o trabajo sonoro a realizar. Por otra parte, el </a:t>
            </a:r>
            <a:r>
              <a:rPr lang="es-CO" sz="2400" dirty="0" err="1"/>
              <a:t>guión</a:t>
            </a:r>
            <a:r>
              <a:rPr lang="es-CO" sz="2400" dirty="0"/>
              <a:t> se constituye en la pieza clave para que tanto locutores (o personajes a intervenir, llámense conferencistas, entrevistados, entre otros) como los operadores técnicos de sonido (la persona encargada de editar o de montar el trabajo final, con cada pieza sonora), comprendan cuáles son los elementos que configuran el trabajo a realizar en cada momento y qué papel específico deben cumplir en su realización.</a:t>
            </a:r>
          </a:p>
          <a:p>
            <a:pPr marL="0" lvl="0" indent="0">
              <a:buNone/>
            </a:pPr>
            <a:endParaRPr lang="es-CO" b="1" dirty="0"/>
          </a:p>
          <a:p>
            <a:pPr marL="0" indent="0">
              <a:buNone/>
            </a:pPr>
            <a:endParaRPr lang="es-CO" dirty="0" smtClean="0"/>
          </a:p>
          <a:p>
            <a:pPr marL="0" indent="0">
              <a:buNone/>
            </a:pPr>
            <a:endParaRPr lang="es-CO" dirty="0"/>
          </a:p>
        </p:txBody>
      </p:sp>
    </p:spTree>
    <p:extLst>
      <p:ext uri="{BB962C8B-B14F-4D97-AF65-F5344CB8AC3E}">
        <p14:creationId xmlns:p14="http://schemas.microsoft.com/office/powerpoint/2010/main" val="4127213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CO" b="1" dirty="0">
                <a:effectLst/>
              </a:rPr>
              <a:t>Clases de guion</a:t>
            </a:r>
          </a:p>
        </p:txBody>
      </p:sp>
      <p:sp>
        <p:nvSpPr>
          <p:cNvPr id="3" name="2 Marcador de contenido"/>
          <p:cNvSpPr>
            <a:spLocks noGrp="1"/>
          </p:cNvSpPr>
          <p:nvPr>
            <p:ph idx="1"/>
          </p:nvPr>
        </p:nvSpPr>
        <p:spPr/>
        <p:txBody>
          <a:bodyPr>
            <a:normAutofit fontScale="85000" lnSpcReduction="20000"/>
          </a:bodyPr>
          <a:lstStyle/>
          <a:p>
            <a:pPr marL="57150" indent="0">
              <a:buNone/>
            </a:pPr>
            <a:r>
              <a:rPr lang="es-CO" b="1" i="1" dirty="0" err="1" smtClean="0"/>
              <a:t>Guión</a:t>
            </a:r>
            <a:r>
              <a:rPr lang="es-CO" b="1" i="1" dirty="0" smtClean="0"/>
              <a:t> </a:t>
            </a:r>
            <a:r>
              <a:rPr lang="es-CO" b="1" i="1" dirty="0"/>
              <a:t>literario:</a:t>
            </a:r>
            <a:r>
              <a:rPr lang="es-CO" dirty="0"/>
              <a:t> su importancia se encuentra fundamentalmente en el texto que deberá leer cada personaje en cada uno de los apartados (capítulos, partes, escenas, entre otros) del trabajo sonoro y, lógicamente, considerando su papel dentro del mismo. Este tipo de </a:t>
            </a:r>
            <a:r>
              <a:rPr lang="es-CO" dirty="0" err="1"/>
              <a:t>guión</a:t>
            </a:r>
            <a:r>
              <a:rPr lang="es-CO" dirty="0"/>
              <a:t> excluye todas aquellas anotaciones sobre planificación y montaje; señala solamente (generalmente en mayúscula) los lugares en los que aparecen pistas musicales, cortinas y/o efectos sonoros. Es de anotar que en el </a:t>
            </a:r>
            <a:r>
              <a:rPr lang="es-CO" dirty="0" err="1"/>
              <a:t>guión</a:t>
            </a:r>
            <a:r>
              <a:rPr lang="es-CO" dirty="0"/>
              <a:t> se realizan indicaciones alusivas a estados de ánimo, sentimientos o emociones que los personajes o locutores deberán comunicar a partir de su intervención.</a:t>
            </a:r>
            <a:endParaRPr lang="es-CO" sz="4800" dirty="0"/>
          </a:p>
          <a:p>
            <a:pPr marL="0" lvl="0" indent="0">
              <a:buNone/>
            </a:pPr>
            <a:endParaRPr lang="es-CO" b="1" dirty="0"/>
          </a:p>
          <a:p>
            <a:pPr marL="0" indent="0">
              <a:buNone/>
            </a:pPr>
            <a:endParaRPr lang="es-CO" dirty="0" smtClean="0"/>
          </a:p>
          <a:p>
            <a:pPr marL="0" indent="0">
              <a:buNone/>
            </a:pPr>
            <a:endParaRPr lang="es-CO" dirty="0"/>
          </a:p>
        </p:txBody>
      </p:sp>
    </p:spTree>
    <p:extLst>
      <p:ext uri="{BB962C8B-B14F-4D97-AF65-F5344CB8AC3E}">
        <p14:creationId xmlns:p14="http://schemas.microsoft.com/office/powerpoint/2010/main" val="3678279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b="1" dirty="0"/>
              <a:t>Ejemplo:</a:t>
            </a:r>
            <a:endParaRPr lang="es-CO" b="1" i="1" dirty="0"/>
          </a:p>
          <a:p>
            <a:r>
              <a:rPr lang="es-CO" dirty="0"/>
              <a:t>Locutor 1 (nostálgico): " No fue capaz de decírmelo, pero a su manera siempre lo demostró".</a:t>
            </a:r>
          </a:p>
          <a:p>
            <a:r>
              <a:rPr lang="es-CO" dirty="0"/>
              <a:t>Locutor 2 (burla): "Allá tú si pretendes convencerte de eso".</a:t>
            </a:r>
          </a:p>
          <a:p>
            <a:pPr marL="0" indent="0">
              <a:buNone/>
            </a:pPr>
            <a:endParaRPr lang="es-CO" dirty="0"/>
          </a:p>
        </p:txBody>
      </p:sp>
    </p:spTree>
    <p:extLst>
      <p:ext uri="{BB962C8B-B14F-4D97-AF65-F5344CB8AC3E}">
        <p14:creationId xmlns:p14="http://schemas.microsoft.com/office/powerpoint/2010/main" val="899617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57150" indent="0">
              <a:buNone/>
            </a:pPr>
            <a:r>
              <a:rPr lang="es-CO" b="1" i="1" dirty="0" err="1"/>
              <a:t>Guión</a:t>
            </a:r>
            <a:r>
              <a:rPr lang="es-CO" b="1" i="1" dirty="0"/>
              <a:t> técnico:</a:t>
            </a:r>
            <a:r>
              <a:rPr lang="es-CO" dirty="0"/>
              <a:t> su importancia se encuentra fundamentalmente en las indicaciones técnicas; el texto que corresponde a las narraciones verbales de los personajes escasamente aparece, expresándose en forma de ítems.</a:t>
            </a:r>
            <a:endParaRPr lang="es-CO" sz="4800" dirty="0"/>
          </a:p>
          <a:p>
            <a:pPr marL="0" lvl="0" indent="0">
              <a:buNone/>
            </a:pPr>
            <a:endParaRPr lang="es-CO" b="1" dirty="0"/>
          </a:p>
          <a:p>
            <a:pPr marL="0" indent="0">
              <a:buNone/>
            </a:pPr>
            <a:endParaRPr lang="es-CO" dirty="0" smtClean="0"/>
          </a:p>
          <a:p>
            <a:pPr marL="0" indent="0">
              <a:buNone/>
            </a:pPr>
            <a:endParaRPr lang="es-CO" dirty="0"/>
          </a:p>
        </p:txBody>
      </p:sp>
    </p:spTree>
    <p:extLst>
      <p:ext uri="{BB962C8B-B14F-4D97-AF65-F5344CB8AC3E}">
        <p14:creationId xmlns:p14="http://schemas.microsoft.com/office/powerpoint/2010/main" val="1579789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b="1" dirty="0"/>
              <a:t>Ejemplo</a:t>
            </a:r>
            <a:endParaRPr lang="es-CO" b="1" i="1" dirty="0"/>
          </a:p>
          <a:p>
            <a:r>
              <a:rPr lang="es-CO" dirty="0"/>
              <a:t>Locutor 1: Bienvenida</a:t>
            </a:r>
          </a:p>
          <a:p>
            <a:r>
              <a:rPr lang="es-CO" dirty="0"/>
              <a:t>Locutor 2: Plantea nota del día</a:t>
            </a:r>
          </a:p>
          <a:p>
            <a:r>
              <a:rPr lang="es-CO" dirty="0"/>
              <a:t>Locutor 1: Inicia desarrollo del tema (se crea dinámica conversacional con locutor 2).</a:t>
            </a:r>
          </a:p>
          <a:p>
            <a:r>
              <a:rPr lang="es-CO" dirty="0"/>
              <a:t>Locutor 2: Despedida</a:t>
            </a:r>
          </a:p>
        </p:txBody>
      </p:sp>
    </p:spTree>
    <p:extLst>
      <p:ext uri="{BB962C8B-B14F-4D97-AF65-F5344CB8AC3E}">
        <p14:creationId xmlns:p14="http://schemas.microsoft.com/office/powerpoint/2010/main" val="2844310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marL="57150" indent="0">
              <a:buNone/>
            </a:pPr>
            <a:r>
              <a:rPr lang="es-CO" b="1" i="1" dirty="0" err="1"/>
              <a:t>Guión</a:t>
            </a:r>
            <a:r>
              <a:rPr lang="es-CO" b="1" i="1" dirty="0"/>
              <a:t> técnico-literario:</a:t>
            </a:r>
            <a:r>
              <a:rPr lang="es-CO" dirty="0"/>
              <a:t> este reúne toda la información necesaria, entendida como el texto verbal completo, así como el conjunto de indicaciones técnicas.</a:t>
            </a:r>
            <a:endParaRPr lang="es-CO" sz="4800" dirty="0"/>
          </a:p>
          <a:p>
            <a:pPr marL="0" indent="0">
              <a:buNone/>
            </a:pPr>
            <a:r>
              <a:rPr lang="es-CO" dirty="0"/>
              <a:t>En conclusión, el </a:t>
            </a:r>
            <a:r>
              <a:rPr lang="es-CO" dirty="0" err="1"/>
              <a:t>guión</a:t>
            </a:r>
            <a:r>
              <a:rPr lang="es-CO" dirty="0"/>
              <a:t> nos permite concretar y enlazar todas las ideas definidas previamente (público, objetivos, temas y recursos). La estructura de un </a:t>
            </a:r>
            <a:r>
              <a:rPr lang="es-CO" dirty="0" err="1"/>
              <a:t>guión</a:t>
            </a:r>
            <a:r>
              <a:rPr lang="es-CO" dirty="0"/>
              <a:t> puede ser estática o variable, todo depende finalmente de las necesidades. No se trata de hacer guiones demasiado elaborados, donde absolutamente todo se exprese por escrito, pero sí de crear estructuras claras, comprensibles, una guía que permita realizar el trabajo con orden y, ante todo, que permita remitirse a esas ideas u objetivos que se plantearon desde un comienzo, así como estar reconsiderando o evaluando el trabajo en función de las mismas. </a:t>
            </a:r>
          </a:p>
        </p:txBody>
      </p:sp>
    </p:spTree>
    <p:extLst>
      <p:ext uri="{BB962C8B-B14F-4D97-AF65-F5344CB8AC3E}">
        <p14:creationId xmlns:p14="http://schemas.microsoft.com/office/powerpoint/2010/main" val="986184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CO" dirty="0"/>
              <a:t>El material sonoro, especialmente cuando se trata de locuciones, tiende a convertirse en un desacierto si se entra en divagaciones o si el oyente percibe que no hay espontaneidad alguna. Es muy importante tratar de ser puntuales, así como de interpretar los textos de manera que suenen comentados y no leídos.</a:t>
            </a:r>
          </a:p>
        </p:txBody>
      </p:sp>
    </p:spTree>
    <p:extLst>
      <p:ext uri="{BB962C8B-B14F-4D97-AF65-F5344CB8AC3E}">
        <p14:creationId xmlns:p14="http://schemas.microsoft.com/office/powerpoint/2010/main" val="33246132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1412</TotalTime>
  <Words>1320</Words>
  <Application>Microsoft Office PowerPoint</Application>
  <PresentationFormat>Presentación en pantalla (4:3)</PresentationFormat>
  <Paragraphs>80</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Viajes</vt:lpstr>
      <vt:lpstr>AGENDA JULIO 13</vt:lpstr>
      <vt:lpstr>El papel del guión en un proyecto sonoro</vt:lpstr>
      <vt:lpstr>Presentación de PowerPoint</vt:lpstr>
      <vt:lpstr>Clases de guion</vt:lpstr>
      <vt:lpstr>Presentación de PowerPoint</vt:lpstr>
      <vt:lpstr>Presentación de PowerPoint</vt:lpstr>
      <vt:lpstr>Presentación de PowerPoint</vt:lpstr>
      <vt:lpstr>Presentación de PowerPoint</vt:lpstr>
      <vt:lpstr>Presentación de PowerPoint</vt:lpstr>
      <vt:lpstr>Algunas sugerencias para la escritura del guión</vt:lpstr>
      <vt:lpstr>Presentación de PowerPoint</vt:lpstr>
      <vt:lpstr>Algunas normas técnicas para considerar en la escritura del guión</vt:lpstr>
      <vt:lpstr>Presentación de PowerPoint</vt:lpstr>
      <vt:lpstr>Presentación de PowerPoint</vt:lpstr>
      <vt:lpstr>Presentación de PowerPoint</vt:lpstr>
      <vt:lpstr>Presentación de PowerPoint</vt:lpstr>
      <vt:lpstr>Algunos términos técnicos para el uso del control</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dc:title>
  <dc:creator>Nestorsky</dc:creator>
  <cp:lastModifiedBy>Nestor Ramirez</cp:lastModifiedBy>
  <cp:revision>119</cp:revision>
  <dcterms:created xsi:type="dcterms:W3CDTF">2012-09-21T11:17:47Z</dcterms:created>
  <dcterms:modified xsi:type="dcterms:W3CDTF">2016-07-13T18:30:31Z</dcterms:modified>
</cp:coreProperties>
</file>